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1" r:id="rId6"/>
    <p:sldId id="266" r:id="rId7"/>
    <p:sldId id="265" r:id="rId8"/>
    <p:sldId id="264" r:id="rId9"/>
    <p:sldId id="268" r:id="rId10"/>
    <p:sldId id="260" r:id="rId11"/>
    <p:sldId id="262"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4" d="100"/>
          <a:sy n="74" d="100"/>
        </p:scale>
        <p:origin x="84"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7/30/2020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7/30/2020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7/30/2020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IN" dirty="0"/>
            </a:br>
            <a:r>
              <a:rPr lang="en-IN" b="1" dirty="0"/>
              <a:t>Capstone Project Report for The Battle of Neighbourhoods </a:t>
            </a:r>
            <a:endParaRPr lang="en-IN" dirty="0"/>
          </a:p>
        </p:txBody>
      </p:sp>
      <p:sp>
        <p:nvSpPr>
          <p:cNvPr id="3" name="Subtitle 2"/>
          <p:cNvSpPr>
            <a:spLocks noGrp="1"/>
          </p:cNvSpPr>
          <p:nvPr>
            <p:ph type="subTitle" idx="1"/>
          </p:nvPr>
        </p:nvSpPr>
        <p:spPr/>
        <p:txBody>
          <a:bodyPr>
            <a:normAutofit/>
          </a:bodyPr>
          <a:lstStyle/>
          <a:p>
            <a:r>
              <a:rPr lang="en-IN" sz="2800" b="1" dirty="0"/>
              <a:t>Locating the best places to have Pizza in USA </a:t>
            </a:r>
            <a:endParaRPr lang="en-IN" sz="2800" dirty="0"/>
          </a:p>
        </p:txBody>
      </p:sp>
      <p:sp>
        <p:nvSpPr>
          <p:cNvPr id="4" name="TextBox 3"/>
          <p:cNvSpPr txBox="1"/>
          <p:nvPr/>
        </p:nvSpPr>
        <p:spPr>
          <a:xfrm>
            <a:off x="8929838" y="5409124"/>
            <a:ext cx="2125014" cy="646331"/>
          </a:xfrm>
          <a:prstGeom prst="rect">
            <a:avLst/>
          </a:prstGeom>
          <a:noFill/>
        </p:spPr>
        <p:txBody>
          <a:bodyPr wrap="square" rtlCol="0">
            <a:spAutoFit/>
          </a:bodyPr>
          <a:lstStyle/>
          <a:p>
            <a:r>
              <a:rPr lang="en-IN" dirty="0"/>
              <a:t>Anoop </a:t>
            </a:r>
            <a:r>
              <a:rPr lang="en-IN" dirty="0" err="1"/>
              <a:t>Anto</a:t>
            </a:r>
            <a:r>
              <a:rPr lang="en-IN" dirty="0"/>
              <a:t> Koonan</a:t>
            </a:r>
          </a:p>
          <a:p>
            <a:r>
              <a:rPr lang="en-IN" dirty="0"/>
              <a:t>Date: 30-July-2020</a:t>
            </a:r>
          </a:p>
        </p:txBody>
      </p:sp>
    </p:spTree>
    <p:extLst>
      <p:ext uri="{BB962C8B-B14F-4D97-AF65-F5344CB8AC3E}">
        <p14:creationId xmlns:p14="http://schemas.microsoft.com/office/powerpoint/2010/main" val="2872507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b="1" dirty="0"/>
            </a:br>
            <a:r>
              <a:rPr lang="en-IN" b="1" dirty="0"/>
              <a:t>Discussion</a:t>
            </a:r>
            <a:endParaRPr lang="en-IN" dirty="0"/>
          </a:p>
        </p:txBody>
      </p:sp>
      <p:sp>
        <p:nvSpPr>
          <p:cNvPr id="3" name="Content Placeholder 2"/>
          <p:cNvSpPr>
            <a:spLocks noGrp="1"/>
          </p:cNvSpPr>
          <p:nvPr>
            <p:ph idx="1"/>
          </p:nvPr>
        </p:nvSpPr>
        <p:spPr/>
        <p:txBody>
          <a:bodyPr>
            <a:normAutofit lnSpcReduction="10000"/>
          </a:bodyPr>
          <a:lstStyle/>
          <a:p>
            <a:r>
              <a:rPr lang="en-IN" dirty="0"/>
              <a:t>From the maps above I would suggest a visitor to visit New York first as he can visit NYC and Jersey City together as these places are nearby each other, just a shore apart and thereby making the total count of the pizza places to be 282+128=410. There are a lot of attraction that you can cover at these two places and at the same time enjoy large varieties of pizzas when you are hungry. </a:t>
            </a:r>
          </a:p>
          <a:p>
            <a:r>
              <a:rPr lang="en-IN" dirty="0"/>
              <a:t>After covering New York, if the visitors still have time in their vacation time, my recommendation would be to travel to Boston, MA, Chicago, IL and San Francisco, CA respectively. They can enjoy the various attractions at these places and can savour the different types of pizza because of our help now.</a:t>
            </a:r>
          </a:p>
        </p:txBody>
      </p:sp>
    </p:spTree>
    <p:extLst>
      <p:ext uri="{BB962C8B-B14F-4D97-AF65-F5344CB8AC3E}">
        <p14:creationId xmlns:p14="http://schemas.microsoft.com/office/powerpoint/2010/main" val="483870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b="1" dirty="0"/>
              <a:t>Conclusion</a:t>
            </a:r>
            <a:endParaRPr lang="en-IN" dirty="0"/>
          </a:p>
        </p:txBody>
      </p:sp>
      <p:sp>
        <p:nvSpPr>
          <p:cNvPr id="3" name="Content Placeholder 2"/>
          <p:cNvSpPr>
            <a:spLocks noGrp="1"/>
          </p:cNvSpPr>
          <p:nvPr>
            <p:ph idx="1"/>
          </p:nvPr>
        </p:nvSpPr>
        <p:spPr/>
        <p:txBody>
          <a:bodyPr/>
          <a:lstStyle/>
          <a:p>
            <a:r>
              <a:rPr lang="en-IN" dirty="0"/>
              <a:t>We can conclude that New York is the best option for a Pizza lover to start his vacation time in the US as it has more pizza places. A visitor's best option is to book a hotel near the mean coordinate to surround himself with 100s of Pizza places !!</a:t>
            </a:r>
          </a:p>
        </p:txBody>
      </p:sp>
    </p:spTree>
    <p:extLst>
      <p:ext uri="{BB962C8B-B14F-4D97-AF65-F5344CB8AC3E}">
        <p14:creationId xmlns:p14="http://schemas.microsoft.com/office/powerpoint/2010/main" val="1686255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458" y="1654525"/>
            <a:ext cx="9603275" cy="1049235"/>
          </a:xfrm>
          <a:ln>
            <a:noFill/>
          </a:ln>
        </p:spPr>
        <p:txBody>
          <a:bodyPr>
            <a:normAutofit/>
          </a:bodyPr>
          <a:lstStyle/>
          <a:p>
            <a:pPr algn="ctr"/>
            <a:r>
              <a:rPr lang="en-IN" sz="6600" dirty="0"/>
              <a:t>Thank you</a:t>
            </a:r>
          </a:p>
        </p:txBody>
      </p:sp>
    </p:spTree>
    <p:extLst>
      <p:ext uri="{BB962C8B-B14F-4D97-AF65-F5344CB8AC3E}">
        <p14:creationId xmlns:p14="http://schemas.microsoft.com/office/powerpoint/2010/main" val="2161780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a:t> </a:t>
            </a:r>
            <a:r>
              <a:rPr lang="en-IN" b="1" dirty="0"/>
              <a:t>Introduction </a:t>
            </a:r>
            <a:endParaRPr lang="en-IN" dirty="0"/>
          </a:p>
        </p:txBody>
      </p:sp>
      <p:sp>
        <p:nvSpPr>
          <p:cNvPr id="3" name="Content Placeholder 2"/>
          <p:cNvSpPr>
            <a:spLocks noGrp="1"/>
          </p:cNvSpPr>
          <p:nvPr>
            <p:ph idx="1"/>
          </p:nvPr>
        </p:nvSpPr>
        <p:spPr/>
        <p:txBody>
          <a:bodyPr/>
          <a:lstStyle/>
          <a:p>
            <a:endParaRPr lang="en-IN" dirty="0"/>
          </a:p>
          <a:p>
            <a:r>
              <a:rPr lang="en-IN" dirty="0"/>
              <a:t> People visiting the US for vacation from various countries make sure that they try to cover a few states in the US during their stay. And when you talk about visiting US, pizza is one of the favourite food people tend to have. And if you can find varieties in pizza people would love that. So, we are going to help these people locate the best places to have pizza and at the same time help them to find places where they can try different varieties of pizza. </a:t>
            </a:r>
          </a:p>
        </p:txBody>
      </p:sp>
    </p:spTree>
    <p:extLst>
      <p:ext uri="{BB962C8B-B14F-4D97-AF65-F5344CB8AC3E}">
        <p14:creationId xmlns:p14="http://schemas.microsoft.com/office/powerpoint/2010/main" val="3996446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a:t> </a:t>
            </a:r>
            <a:r>
              <a:rPr lang="en-IN" b="1" dirty="0"/>
              <a:t>Data Section </a:t>
            </a:r>
            <a:endParaRPr lang="en-IN" dirty="0"/>
          </a:p>
        </p:txBody>
      </p:sp>
      <p:sp>
        <p:nvSpPr>
          <p:cNvPr id="3" name="Content Placeholder 2"/>
          <p:cNvSpPr>
            <a:spLocks noGrp="1"/>
          </p:cNvSpPr>
          <p:nvPr>
            <p:ph idx="1"/>
          </p:nvPr>
        </p:nvSpPr>
        <p:spPr/>
        <p:txBody>
          <a:bodyPr/>
          <a:lstStyle/>
          <a:p>
            <a:endParaRPr lang="en-IN" dirty="0"/>
          </a:p>
          <a:p>
            <a:r>
              <a:rPr lang="en-IN" dirty="0"/>
              <a:t> I will be using the Foursquare API to collect data about locations of Pizza stores from 5 major US cities which are: New York, NY, San Francisco, CA, Jersey City, NJ, Boston, MA and Chicago, IL. Considering these to be one of the most populated US cities, I am hopeful that these locations will have lots of pizza stores and different varieties of pizzas to be savoured. </a:t>
            </a:r>
          </a:p>
        </p:txBody>
      </p:sp>
    </p:spTree>
    <p:extLst>
      <p:ext uri="{BB962C8B-B14F-4D97-AF65-F5344CB8AC3E}">
        <p14:creationId xmlns:p14="http://schemas.microsoft.com/office/powerpoint/2010/main" val="965726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a:t> </a:t>
            </a:r>
            <a:r>
              <a:rPr lang="en-IN" b="1" dirty="0"/>
              <a:t>Methodology </a:t>
            </a:r>
            <a:endParaRPr lang="en-IN" dirty="0"/>
          </a:p>
        </p:txBody>
      </p:sp>
      <p:sp>
        <p:nvSpPr>
          <p:cNvPr id="3" name="Content Placeholder 2"/>
          <p:cNvSpPr>
            <a:spLocks noGrp="1"/>
          </p:cNvSpPr>
          <p:nvPr>
            <p:ph idx="1"/>
          </p:nvPr>
        </p:nvSpPr>
        <p:spPr/>
        <p:txBody>
          <a:bodyPr>
            <a:normAutofit fontScale="92500" lnSpcReduction="20000"/>
          </a:bodyPr>
          <a:lstStyle/>
          <a:p>
            <a:r>
              <a:rPr lang="en-IN" dirty="0"/>
              <a:t>My main target here was to assess which city would have the highest Pizza store density. </a:t>
            </a:r>
          </a:p>
          <a:p>
            <a:r>
              <a:rPr lang="en-IN" dirty="0"/>
              <a:t>For that I used the Foursquare API through the venues channel. </a:t>
            </a:r>
          </a:p>
          <a:p>
            <a:r>
              <a:rPr lang="en-IN" dirty="0"/>
              <a:t>I used the near query to get venues in the cities. </a:t>
            </a:r>
          </a:p>
          <a:p>
            <a:r>
              <a:rPr lang="en-IN" dirty="0"/>
              <a:t>I use the Category ID to set it to show only Pizza Places. </a:t>
            </a:r>
          </a:p>
          <a:p>
            <a:r>
              <a:rPr lang="en-IN" dirty="0"/>
              <a:t>An Example of my requests: </a:t>
            </a:r>
          </a:p>
          <a:p>
            <a:pPr marL="0" indent="0">
              <a:buNone/>
              <a:tabLst>
                <a:tab pos="631825" algn="l"/>
                <a:tab pos="1081088" algn="l"/>
                <a:tab pos="1430338" algn="l"/>
              </a:tabLst>
            </a:pPr>
            <a:r>
              <a:rPr lang="en-IN" sz="1500" dirty="0"/>
              <a:t>	https://api.foursquare.com/v2/venues/explore?&amp;client_id=&amp;client_secret=&amp;v=20180605&amp;New York, 	</a:t>
            </a:r>
            <a:r>
              <a:rPr lang="en-IN" sz="1500" dirty="0" err="1"/>
              <a:t>NY&amp;limit</a:t>
            </a:r>
            <a:r>
              <a:rPr lang="en-IN" sz="1500" dirty="0"/>
              <a:t>=100&amp;categoryId=4bf58dd8d48988d1ca941735 </a:t>
            </a:r>
          </a:p>
          <a:p>
            <a:pPr marL="0" indent="0">
              <a:buNone/>
            </a:pPr>
            <a:r>
              <a:rPr lang="en-IN" i="1" dirty="0"/>
              <a:t>(4bf58dd8d48988d1ca941735 is the Id of the Pizza Place Category. Also, Foursquare limits us to maximum of 100 venues per query) </a:t>
            </a:r>
            <a:endParaRPr lang="en-IN" dirty="0"/>
          </a:p>
        </p:txBody>
      </p:sp>
    </p:spTree>
    <p:extLst>
      <p:ext uri="{BB962C8B-B14F-4D97-AF65-F5344CB8AC3E}">
        <p14:creationId xmlns:p14="http://schemas.microsoft.com/office/powerpoint/2010/main" val="2291323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b="1" dirty="0"/>
              <a:t>Methodology - Continued</a:t>
            </a:r>
            <a:endParaRPr lang="en-IN" dirty="0"/>
          </a:p>
        </p:txBody>
      </p:sp>
      <p:sp>
        <p:nvSpPr>
          <p:cNvPr id="3" name="Content Placeholder 2"/>
          <p:cNvSpPr>
            <a:spLocks noGrp="1"/>
          </p:cNvSpPr>
          <p:nvPr>
            <p:ph idx="1"/>
          </p:nvPr>
        </p:nvSpPr>
        <p:spPr/>
        <p:txBody>
          <a:bodyPr>
            <a:normAutofit/>
          </a:bodyPr>
          <a:lstStyle/>
          <a:p>
            <a:r>
              <a:rPr lang="en-IN" dirty="0"/>
              <a:t> I repeated this request for the 5 cities and got their top 100 venues. </a:t>
            </a:r>
          </a:p>
          <a:p>
            <a:r>
              <a:rPr lang="en-IN" dirty="0"/>
              <a:t>I saved the name and coordinate data only from the result and plotted them on the map for visual inspection. </a:t>
            </a:r>
          </a:p>
          <a:p>
            <a:r>
              <a:rPr lang="en-IN" dirty="0"/>
              <a:t>To get an indicator of the density of Pizza Places, I calculated a centre coordinate of the venues to get the mean longitude and latitude values. </a:t>
            </a:r>
          </a:p>
          <a:p>
            <a:r>
              <a:rPr lang="en-IN" dirty="0"/>
              <a:t>I, then calculated the mean of the Euclidean distance from each venue to the mean coordinates. That was my indicator; mean distance to the mean coordinate. </a:t>
            </a:r>
          </a:p>
          <a:p>
            <a:endParaRPr lang="en-IN" dirty="0"/>
          </a:p>
        </p:txBody>
      </p:sp>
    </p:spTree>
    <p:extLst>
      <p:ext uri="{BB962C8B-B14F-4D97-AF65-F5344CB8AC3E}">
        <p14:creationId xmlns:p14="http://schemas.microsoft.com/office/powerpoint/2010/main" val="110786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49235"/>
          </a:xfrm>
        </p:spPr>
        <p:txBody>
          <a:bodyPr>
            <a:normAutofit/>
          </a:bodyPr>
          <a:lstStyle/>
          <a:p>
            <a:br>
              <a:rPr lang="en-IN"/>
            </a:br>
            <a:r>
              <a:rPr lang="en-IN"/>
              <a:t>result</a:t>
            </a:r>
            <a:endParaRPr lang="en-IN" dirty="0"/>
          </a:p>
        </p:txBody>
      </p:sp>
      <p:sp>
        <p:nvSpPr>
          <p:cNvPr id="3" name="Content Placeholder 2"/>
          <p:cNvSpPr>
            <a:spLocks noGrp="1"/>
          </p:cNvSpPr>
          <p:nvPr>
            <p:ph idx="1"/>
          </p:nvPr>
        </p:nvSpPr>
        <p:spPr>
          <a:xfrm>
            <a:off x="1451579" y="2015734"/>
            <a:ext cx="4162555" cy="3450613"/>
          </a:xfrm>
        </p:spPr>
        <p:txBody>
          <a:bodyPr>
            <a:normAutofit/>
          </a:bodyPr>
          <a:lstStyle/>
          <a:p>
            <a:r>
              <a:rPr lang="en-IN"/>
              <a:t>For our initial visual inspection, we see that they all have multiple pizza places and often more than Foursquare would like to supply us. The following here are the pictures of the geoplot generated with folium: </a:t>
            </a:r>
          </a:p>
          <a:p>
            <a:endParaRPr lang="en-IN" dirty="0"/>
          </a:p>
        </p:txBody>
      </p:sp>
      <p:pic>
        <p:nvPicPr>
          <p:cNvPr id="4" name="Picture 3"/>
          <p:cNvPicPr>
            <a:picLocks noChangeAspect="1"/>
          </p:cNvPicPr>
          <p:nvPr/>
        </p:nvPicPr>
        <p:blipFill>
          <a:blip r:embed="rId2"/>
          <a:stretch>
            <a:fillRect/>
          </a:stretch>
        </p:blipFill>
        <p:spPr>
          <a:xfrm>
            <a:off x="6094411" y="2135097"/>
            <a:ext cx="4960443" cy="3211886"/>
          </a:xfrm>
          <a:prstGeom prst="rect">
            <a:avLst/>
          </a:prstGeom>
        </p:spPr>
      </p:pic>
    </p:spTree>
    <p:extLst>
      <p:ext uri="{BB962C8B-B14F-4D97-AF65-F5344CB8AC3E}">
        <p14:creationId xmlns:p14="http://schemas.microsoft.com/office/powerpoint/2010/main" val="314798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ED2B910-B28F-4A54-B17C-8B7E5893A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545F118-1DF8-46A9-8A77-B3D9422CEA4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7CAB7D27-148D-4082-B160-72FAD580D6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Content Placeholder 3"/>
          <p:cNvPicPr>
            <a:picLocks noChangeAspect="1"/>
          </p:cNvPicPr>
          <p:nvPr/>
        </p:nvPicPr>
        <p:blipFill>
          <a:blip r:embed="rId2"/>
          <a:stretch>
            <a:fillRect/>
          </a:stretch>
        </p:blipFill>
        <p:spPr>
          <a:xfrm>
            <a:off x="752876" y="481108"/>
            <a:ext cx="5093527" cy="2491815"/>
          </a:xfrm>
          <a:prstGeom prst="rect">
            <a:avLst/>
          </a:prstGeom>
        </p:spPr>
      </p:pic>
      <p:pic>
        <p:nvPicPr>
          <p:cNvPr id="5" name="Picture 4"/>
          <p:cNvPicPr>
            <a:picLocks noChangeAspect="1"/>
          </p:cNvPicPr>
          <p:nvPr/>
        </p:nvPicPr>
        <p:blipFill>
          <a:blip r:embed="rId3"/>
          <a:stretch>
            <a:fillRect/>
          </a:stretch>
        </p:blipFill>
        <p:spPr>
          <a:xfrm>
            <a:off x="752573" y="2972922"/>
            <a:ext cx="5093830" cy="2800800"/>
          </a:xfrm>
          <a:prstGeom prst="rect">
            <a:avLst/>
          </a:prstGeom>
        </p:spPr>
      </p:pic>
      <p:pic>
        <p:nvPicPr>
          <p:cNvPr id="19" name="Picture 18">
            <a:extLst>
              <a:ext uri="{FF2B5EF4-FFF2-40B4-BE49-F238E27FC236}">
                <a16:creationId xmlns:a16="http://schemas.microsoft.com/office/drawing/2014/main" id="{CD88FC76-F691-462A-BCF9-0BA4F5DE6D7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33204A7E-B7E9-42D0-9DC4-B82FDC8C4BC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stretch>
            <a:fillRect/>
          </a:stretch>
        </p:blipFill>
        <p:spPr>
          <a:xfrm>
            <a:off x="5847010" y="481107"/>
            <a:ext cx="5190184" cy="2491815"/>
          </a:xfrm>
          <a:prstGeom prst="rect">
            <a:avLst/>
          </a:prstGeom>
        </p:spPr>
      </p:pic>
      <p:pic>
        <p:nvPicPr>
          <p:cNvPr id="6" name="Picture 5"/>
          <p:cNvPicPr>
            <a:picLocks noChangeAspect="1"/>
          </p:cNvPicPr>
          <p:nvPr/>
        </p:nvPicPr>
        <p:blipFill>
          <a:blip r:embed="rId6"/>
          <a:stretch>
            <a:fillRect/>
          </a:stretch>
        </p:blipFill>
        <p:spPr>
          <a:xfrm>
            <a:off x="5846706" y="2919882"/>
            <a:ext cx="5190488" cy="2853840"/>
          </a:xfrm>
          <a:prstGeom prst="rect">
            <a:avLst/>
          </a:prstGeom>
        </p:spPr>
      </p:pic>
    </p:spTree>
    <p:extLst>
      <p:ext uri="{BB962C8B-B14F-4D97-AF65-F5344CB8AC3E}">
        <p14:creationId xmlns:p14="http://schemas.microsoft.com/office/powerpoint/2010/main" val="423824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1579" y="804519"/>
            <a:ext cx="9603275" cy="1049235"/>
          </a:xfrm>
        </p:spPr>
        <p:txBody>
          <a:bodyPr>
            <a:normAutofit/>
          </a:bodyPr>
          <a:lstStyle/>
          <a:p>
            <a:r>
              <a:rPr lang="en-IN" dirty="0"/>
              <a:t>Result - continued</a:t>
            </a:r>
          </a:p>
        </p:txBody>
      </p:sp>
      <p:sp>
        <p:nvSpPr>
          <p:cNvPr id="3" name="Content Placeholder 2"/>
          <p:cNvSpPr>
            <a:spLocks noGrp="1"/>
          </p:cNvSpPr>
          <p:nvPr>
            <p:ph idx="1"/>
          </p:nvPr>
        </p:nvSpPr>
        <p:spPr>
          <a:xfrm>
            <a:off x="1451579" y="2015734"/>
            <a:ext cx="4162555" cy="3450613"/>
          </a:xfrm>
        </p:spPr>
        <p:txBody>
          <a:bodyPr>
            <a:normAutofit/>
          </a:bodyPr>
          <a:lstStyle/>
          <a:p>
            <a:pPr>
              <a:lnSpc>
                <a:spcPct val="110000"/>
              </a:lnSpc>
            </a:pPr>
            <a:r>
              <a:rPr lang="en-IN" dirty="0"/>
              <a:t>Upon First inspection we see that New York, Jersey City and San Francisco are the most densely cities. In the next phase, we Calculate the Mean coordinate and the mean distance to mean coordinate(MDMC). We represent the mean coordinate with a big green circle and distances with green lines </a:t>
            </a:r>
            <a:endParaRPr lang="en-IN"/>
          </a:p>
        </p:txBody>
      </p:sp>
      <p:pic>
        <p:nvPicPr>
          <p:cNvPr id="4" name="Picture 3"/>
          <p:cNvPicPr>
            <a:picLocks noChangeAspect="1"/>
          </p:cNvPicPr>
          <p:nvPr/>
        </p:nvPicPr>
        <p:blipFill>
          <a:blip r:embed="rId2"/>
          <a:stretch>
            <a:fillRect/>
          </a:stretch>
        </p:blipFill>
        <p:spPr>
          <a:xfrm>
            <a:off x="6094411" y="2073092"/>
            <a:ext cx="4960443" cy="3335897"/>
          </a:xfrm>
          <a:prstGeom prst="rect">
            <a:avLst/>
          </a:prstGeom>
        </p:spPr>
      </p:pic>
    </p:spTree>
    <p:extLst>
      <p:ext uri="{BB962C8B-B14F-4D97-AF65-F5344CB8AC3E}">
        <p14:creationId xmlns:p14="http://schemas.microsoft.com/office/powerpoint/2010/main" val="3081874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ED2B910-B28F-4A54-B17C-8B7E5893AA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545F118-1DF8-46A9-8A77-B3D9422CEA4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8775"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7CAB7D27-148D-4082-B160-72FAD580D6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Picture 18">
            <a:extLst>
              <a:ext uri="{FF2B5EF4-FFF2-40B4-BE49-F238E27FC236}">
                <a16:creationId xmlns:a16="http://schemas.microsoft.com/office/drawing/2014/main" id="{CD88FC76-F691-462A-BCF9-0BA4F5DE6D7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33204A7E-B7E9-42D0-9DC4-B82FDC8C4BC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752573" y="467379"/>
            <a:ext cx="5093830" cy="2546975"/>
          </a:xfrm>
          <a:prstGeom prst="rect">
            <a:avLst/>
          </a:prstGeom>
        </p:spPr>
      </p:pic>
      <p:pic>
        <p:nvPicPr>
          <p:cNvPr id="3" name="Picture 2"/>
          <p:cNvPicPr>
            <a:picLocks noChangeAspect="1"/>
          </p:cNvPicPr>
          <p:nvPr/>
        </p:nvPicPr>
        <p:blipFill>
          <a:blip r:embed="rId4"/>
          <a:stretch>
            <a:fillRect/>
          </a:stretch>
        </p:blipFill>
        <p:spPr>
          <a:xfrm>
            <a:off x="752573" y="3045182"/>
            <a:ext cx="5093830" cy="2737432"/>
          </a:xfrm>
          <a:prstGeom prst="rect">
            <a:avLst/>
          </a:prstGeom>
        </p:spPr>
      </p:pic>
      <p:pic>
        <p:nvPicPr>
          <p:cNvPr id="7" name="Picture 6"/>
          <p:cNvPicPr>
            <a:picLocks noChangeAspect="1"/>
          </p:cNvPicPr>
          <p:nvPr/>
        </p:nvPicPr>
        <p:blipFill>
          <a:blip r:embed="rId5"/>
          <a:stretch>
            <a:fillRect/>
          </a:stretch>
        </p:blipFill>
        <p:spPr>
          <a:xfrm>
            <a:off x="5846403" y="470564"/>
            <a:ext cx="5203670" cy="2543790"/>
          </a:xfrm>
          <a:prstGeom prst="rect">
            <a:avLst/>
          </a:prstGeom>
        </p:spPr>
      </p:pic>
      <p:pic>
        <p:nvPicPr>
          <p:cNvPr id="8" name="Picture 7"/>
          <p:cNvPicPr>
            <a:picLocks noChangeAspect="1"/>
          </p:cNvPicPr>
          <p:nvPr/>
        </p:nvPicPr>
        <p:blipFill>
          <a:blip r:embed="rId6"/>
          <a:stretch>
            <a:fillRect/>
          </a:stretch>
        </p:blipFill>
        <p:spPr>
          <a:xfrm>
            <a:off x="5846403" y="3014355"/>
            <a:ext cx="5203670" cy="2768260"/>
          </a:xfrm>
          <a:prstGeom prst="rect">
            <a:avLst/>
          </a:prstGeom>
        </p:spPr>
      </p:pic>
    </p:spTree>
    <p:extLst>
      <p:ext uri="{BB962C8B-B14F-4D97-AF65-F5344CB8AC3E}">
        <p14:creationId xmlns:p14="http://schemas.microsoft.com/office/powerpoint/2010/main" val="203846223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34</TotalTime>
  <Words>634</Words>
  <Application>Microsoft Office PowerPoint</Application>
  <PresentationFormat>Widescreen</PresentationFormat>
  <Paragraphs>33</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Gill Sans MT</vt:lpstr>
      <vt:lpstr>Gallery</vt:lpstr>
      <vt:lpstr> Capstone Project Report for The Battle of Neighbourhoods </vt:lpstr>
      <vt:lpstr>  Introduction </vt:lpstr>
      <vt:lpstr>  Data Section </vt:lpstr>
      <vt:lpstr>  Methodology </vt:lpstr>
      <vt:lpstr> Methodology - Continued</vt:lpstr>
      <vt:lpstr> result</vt:lpstr>
      <vt:lpstr>PowerPoint Presentation</vt:lpstr>
      <vt:lpstr>Result - continued</vt:lpstr>
      <vt:lpstr>PowerPoint Presentation</vt:lpstr>
      <vt:lpstr> Discussion</vt:lpstr>
      <vt:lpstr>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Report for The Battle of Neighbourhoods</dc:title>
  <dc:creator>Vikesh Jadav</dc:creator>
  <cp:lastModifiedBy>Vikesh Jadav</cp:lastModifiedBy>
  <cp:revision>4</cp:revision>
  <dcterms:created xsi:type="dcterms:W3CDTF">2020-07-30T09:29:13Z</dcterms:created>
  <dcterms:modified xsi:type="dcterms:W3CDTF">2020-07-30T10:04:06Z</dcterms:modified>
</cp:coreProperties>
</file>